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82" r:id="rId2"/>
    <p:sldId id="384" r:id="rId3"/>
    <p:sldId id="360" r:id="rId4"/>
    <p:sldId id="292" r:id="rId5"/>
    <p:sldId id="334" r:id="rId6"/>
    <p:sldId id="349" r:id="rId7"/>
    <p:sldId id="338" r:id="rId8"/>
    <p:sldId id="383" r:id="rId9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6868"/>
    <a:srgbClr val="292929"/>
    <a:srgbClr val="808080"/>
    <a:srgbClr val="5F5F5F"/>
    <a:srgbClr val="FF0000"/>
    <a:srgbClr val="FF3300"/>
    <a:srgbClr val="663300"/>
    <a:srgbClr val="EA9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071" autoAdjust="0"/>
    <p:restoredTop sz="92358" autoAdjust="0"/>
  </p:normalViewPr>
  <p:slideViewPr>
    <p:cSldViewPr>
      <p:cViewPr>
        <p:scale>
          <a:sx n="75" d="100"/>
          <a:sy n="75" d="100"/>
        </p:scale>
        <p:origin x="-2652" y="-7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74" cy="49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10" y="0"/>
            <a:ext cx="2930574" cy="49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7C6CC100-3212-4A00-BD05-18346B1E6DAD}" type="datetimeFigureOut">
              <a:rPr lang="ru-RU"/>
              <a:pPr>
                <a:defRPr/>
              </a:pPr>
              <a:t>10.08.2012</a:t>
            </a:fld>
            <a:endParaRPr lang="ru-RU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5801" y="4723251"/>
            <a:ext cx="5409562" cy="4473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321"/>
            <a:ext cx="2930574" cy="49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10" y="9443321"/>
            <a:ext cx="2930574" cy="497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5CEDFC01-D858-4BB5-8749-3046844416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123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29010" y="9444911"/>
            <a:ext cx="2930574" cy="49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 anchor="b"/>
          <a:lstStyle>
            <a:lvl1pPr defTabSz="9159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774050D-A405-4186-ABB0-CF281DD2619D}" type="slidenum">
              <a:rPr lang="ru-RU" sz="1200"/>
              <a:pPr algn="r" eaLnBrk="1" hangingPunct="1"/>
              <a:t>4</a:t>
            </a:fld>
            <a:endParaRPr lang="ru-RU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7713"/>
            <a:ext cx="4968875" cy="372745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80" y="4723251"/>
            <a:ext cx="5406404" cy="447206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/>
          <a:lstStyle/>
          <a:p>
            <a:pPr eaLnBrk="1" hangingPunct="1"/>
            <a:r>
              <a:rPr lang="ru-RU" smtClean="0"/>
              <a:t>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 txBox="1">
            <a:spLocks noGrp="1" noChangeArrowheads="1"/>
          </p:cNvSpPr>
          <p:nvPr/>
        </p:nvSpPr>
        <p:spPr bwMode="auto">
          <a:xfrm>
            <a:off x="3829010" y="9444911"/>
            <a:ext cx="2930574" cy="49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 anchor="b"/>
          <a:lstStyle>
            <a:lvl1pPr defTabSz="9159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A45D39A-DA33-47C0-ACA6-0098C486BC69}" type="slidenum">
              <a:rPr lang="ru-RU" sz="1200"/>
              <a:pPr algn="r" eaLnBrk="1" hangingPunct="1"/>
              <a:t>5</a:t>
            </a:fld>
            <a:endParaRPr lang="ru-RU" sz="120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7713"/>
            <a:ext cx="4968875" cy="372745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80" y="4723251"/>
            <a:ext cx="5406404" cy="447206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/>
          <a:lstStyle/>
          <a:p>
            <a:pPr eaLnBrk="1" hangingPunct="1"/>
            <a:r>
              <a:rPr lang="ru-RU" smtClean="0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29010" y="9444911"/>
            <a:ext cx="2930574" cy="49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 anchor="b"/>
          <a:lstStyle>
            <a:lvl1pPr defTabSz="9159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DE88BA2-3F40-4FDE-B631-62F284B9471C}" type="slidenum">
              <a:rPr lang="ru-RU" sz="1200"/>
              <a:pPr algn="r" eaLnBrk="1" hangingPunct="1"/>
              <a:t>7</a:t>
            </a:fld>
            <a:endParaRPr lang="ru-RU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7713"/>
            <a:ext cx="4968875" cy="372745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80" y="4723251"/>
            <a:ext cx="5406404" cy="447206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/>
          <a:lstStyle/>
          <a:p>
            <a:pPr eaLnBrk="1" hangingPunct="1"/>
            <a:r>
              <a:rPr lang="ru-RU" smtClean="0"/>
              <a:t> 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 txBox="1">
            <a:spLocks noGrp="1" noChangeArrowheads="1"/>
          </p:cNvSpPr>
          <p:nvPr/>
        </p:nvSpPr>
        <p:spPr bwMode="auto">
          <a:xfrm>
            <a:off x="3829010" y="9444911"/>
            <a:ext cx="2930574" cy="496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 anchor="b"/>
          <a:lstStyle>
            <a:lvl1pPr defTabSz="9159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159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159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DE88BA2-3F40-4FDE-B631-62F284B9471C}" type="slidenum">
              <a:rPr lang="ru-RU" sz="1200"/>
              <a:pPr algn="r" eaLnBrk="1" hangingPunct="1"/>
              <a:t>8</a:t>
            </a:fld>
            <a:endParaRPr lang="ru-RU" sz="120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98525" y="747713"/>
            <a:ext cx="4968875" cy="3727450"/>
          </a:xfrm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380" y="4723251"/>
            <a:ext cx="5406404" cy="447206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550" tIns="45775" rIns="91550" bIns="45775"/>
          <a:lstStyle/>
          <a:p>
            <a:pPr eaLnBrk="1" hangingPunct="1"/>
            <a:r>
              <a:rPr lang="ru-RU" smtClean="0"/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D64C1-2D6C-48C5-B6DC-05CBCFC64E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092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7"/>
          <p:cNvSpPr txBox="1">
            <a:spLocks noChangeArrowheads="1"/>
          </p:cNvSpPr>
          <p:nvPr userDrawn="1"/>
        </p:nvSpPr>
        <p:spPr bwMode="auto">
          <a:xfrm>
            <a:off x="3673475" y="6572250"/>
            <a:ext cx="16843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u="sng">
                <a:solidFill>
                  <a:srgbClr val="222268"/>
                </a:solidFill>
              </a:rPr>
              <a:t>www.minzdrav.tatar.ru</a:t>
            </a:r>
            <a:endParaRPr lang="ru-RU" sz="1200" u="sng">
              <a:solidFill>
                <a:srgbClr val="222268"/>
              </a:solidFill>
            </a:endParaRPr>
          </a:p>
        </p:txBody>
      </p:sp>
      <p:pic>
        <p:nvPicPr>
          <p:cNvPr id="4" name="Picture 2" descr="C:\Documents and Settings\Nurmiev\Рабочий стол\Новая папка\ЛОГО\logo_podogny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5" y="71438"/>
            <a:ext cx="65246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0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6570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6" name="Picture 3" descr="0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0" y="0"/>
            <a:ext cx="593725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 userDrawn="1"/>
        </p:nvSpPr>
        <p:spPr>
          <a:xfrm>
            <a:off x="1000125" y="142875"/>
            <a:ext cx="6143625" cy="547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215313" y="6429375"/>
            <a:ext cx="928687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74677-C58D-4679-9A05-4DF0C2C354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773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7"/>
          <p:cNvSpPr txBox="1">
            <a:spLocks noChangeArrowheads="1"/>
          </p:cNvSpPr>
          <p:nvPr userDrawn="1"/>
        </p:nvSpPr>
        <p:spPr bwMode="auto">
          <a:xfrm>
            <a:off x="3673475" y="6572250"/>
            <a:ext cx="16843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u="sng">
                <a:solidFill>
                  <a:srgbClr val="222268"/>
                </a:solidFill>
              </a:rPr>
              <a:t>www.minzdrav.tatar.ru</a:t>
            </a:r>
            <a:endParaRPr lang="ru-RU" sz="1200" u="sng">
              <a:solidFill>
                <a:srgbClr val="222268"/>
              </a:solidFill>
            </a:endParaRPr>
          </a:p>
        </p:txBody>
      </p:sp>
      <p:pic>
        <p:nvPicPr>
          <p:cNvPr id="5" name="Picture 2" descr="C:\Documents and Settings\Nurmiev\Рабочий стол\Новая папка\ЛОГО\logo_podogny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5" y="71438"/>
            <a:ext cx="65246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0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6570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7" name="Picture 3" descr="0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0" y="0"/>
            <a:ext cx="593725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8" name="Прямоугольник 7"/>
          <p:cNvSpPr/>
          <p:nvPr userDrawn="1"/>
        </p:nvSpPr>
        <p:spPr>
          <a:xfrm>
            <a:off x="1000125" y="142875"/>
            <a:ext cx="6143625" cy="547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8215313" y="6429375"/>
            <a:ext cx="928687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E98B2-F8BB-430A-8624-7206050CE2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04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3673475" y="6572250"/>
            <a:ext cx="16843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u="sng">
                <a:solidFill>
                  <a:srgbClr val="222268"/>
                </a:solidFill>
              </a:rPr>
              <a:t>www.minzdrav.tatar.ru</a:t>
            </a:r>
            <a:endParaRPr lang="ru-RU" sz="1200" u="sng">
              <a:solidFill>
                <a:srgbClr val="222268"/>
              </a:solidFill>
            </a:endParaRPr>
          </a:p>
        </p:txBody>
      </p:sp>
      <p:pic>
        <p:nvPicPr>
          <p:cNvPr id="6" name="Picture 2" descr="C:\Documents and Settings\Nurmiev\Рабочий стол\Новая папка\ЛОГО\logo_podogny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5" y="71438"/>
            <a:ext cx="65246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0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6570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8" name="Picture 3" descr="0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0" y="0"/>
            <a:ext cx="593725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9" name="Прямоугольник 8"/>
          <p:cNvSpPr/>
          <p:nvPr userDrawn="1"/>
        </p:nvSpPr>
        <p:spPr>
          <a:xfrm>
            <a:off x="1000125" y="142875"/>
            <a:ext cx="6143625" cy="547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15313" y="6429375"/>
            <a:ext cx="928687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53C22-1295-4721-BF29-9EBFE361A6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322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9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7"/>
          <p:cNvSpPr txBox="1">
            <a:spLocks noChangeArrowheads="1"/>
          </p:cNvSpPr>
          <p:nvPr userDrawn="1"/>
        </p:nvSpPr>
        <p:spPr bwMode="auto">
          <a:xfrm>
            <a:off x="3673475" y="6572250"/>
            <a:ext cx="168433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200" u="sng">
                <a:solidFill>
                  <a:srgbClr val="222268"/>
                </a:solidFill>
              </a:rPr>
              <a:t>www.minzdrav.tatar.ru</a:t>
            </a:r>
            <a:endParaRPr lang="ru-RU" sz="1200" u="sng">
              <a:solidFill>
                <a:srgbClr val="222268"/>
              </a:solidFill>
            </a:endParaRPr>
          </a:p>
        </p:txBody>
      </p:sp>
      <p:pic>
        <p:nvPicPr>
          <p:cNvPr id="6" name="Picture 2" descr="C:\Documents and Settings\Nurmiev\Рабочий стол\Новая папка\ЛОГО\logo_podognyi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25" y="71438"/>
            <a:ext cx="652463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0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6570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8" name="Picture 3" descr="0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0" y="0"/>
            <a:ext cx="5937250" cy="91281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9" name="Прямоугольник 8"/>
          <p:cNvSpPr/>
          <p:nvPr userDrawn="1"/>
        </p:nvSpPr>
        <p:spPr>
          <a:xfrm>
            <a:off x="1000125" y="142875"/>
            <a:ext cx="6143625" cy="547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8215313" y="6429375"/>
            <a:ext cx="928687" cy="428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14C38-3662-4FDE-A764-3B6C60D730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693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bg1">
                <a:gamma/>
                <a:shade val="66667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1EDFFC2-DB47-476A-96DE-467969AA16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october1929.ru/img/blazzonz-02-tatarstan-big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5"/>
          <p:cNvSpPr txBox="1">
            <a:spLocks noChangeArrowheads="1"/>
          </p:cNvSpPr>
          <p:nvPr/>
        </p:nvSpPr>
        <p:spPr bwMode="auto">
          <a:xfrm>
            <a:off x="5280742" y="5118101"/>
            <a:ext cx="35655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ru-RU" dirty="0">
                <a:cs typeface="Arial" charset="0"/>
              </a:rPr>
              <a:t>Первый заместитель министра </a:t>
            </a:r>
          </a:p>
          <a:p>
            <a:pPr eaLnBrk="1" hangingPunct="1"/>
            <a:r>
              <a:rPr lang="ru-RU" dirty="0">
                <a:cs typeface="Arial" charset="0"/>
              </a:rPr>
              <a:t>		А.Ю. Вафин</a:t>
            </a:r>
          </a:p>
        </p:txBody>
      </p:sp>
      <p:pic>
        <p:nvPicPr>
          <p:cNvPr id="6147" name="Picture 7" descr="Картинка 5 из 398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3688" y="714375"/>
            <a:ext cx="93662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9"/>
          <p:cNvSpPr txBox="1">
            <a:spLocks noChangeArrowheads="1"/>
          </p:cNvSpPr>
          <p:nvPr/>
        </p:nvSpPr>
        <p:spPr bwMode="black">
          <a:xfrm>
            <a:off x="928688" y="163513"/>
            <a:ext cx="7561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1600" b="1" dirty="0">
                <a:solidFill>
                  <a:schemeClr val="tx2"/>
                </a:solidFill>
                <a:latin typeface="Tahoma" pitchFamily="34" charset="0"/>
                <a:cs typeface="Arial" charset="0"/>
              </a:rPr>
              <a:t>         МИНИСТЕРСТВО ЗДРАВООХРАНЕНИЯ РЕСПУБЛИКИ ТАТАРСТАН</a:t>
            </a:r>
          </a:p>
        </p:txBody>
      </p:sp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6572250"/>
            <a:ext cx="34290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2" descr="C:\Documents and Settings\Nurmiev\Рабочий стол\Новая папка\ЛОГО\logo_podognyi.jpg"/>
          <p:cNvPicPr>
            <a:picLocks noChangeAspect="1" noChangeArrowheads="1"/>
          </p:cNvPicPr>
          <p:nvPr/>
        </p:nvPicPr>
        <p:blipFill>
          <a:blip r:embed="rId5" cstate="screen"/>
          <a:srcRect/>
          <a:stretch>
            <a:fillRect/>
          </a:stretch>
        </p:blipFill>
        <p:spPr bwMode="auto">
          <a:xfrm>
            <a:off x="8608438" y="-24"/>
            <a:ext cx="500066" cy="657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152" name="Text Box 38"/>
          <p:cNvSpPr txBox="1">
            <a:spLocks noChangeArrowheads="1"/>
          </p:cNvSpPr>
          <p:nvPr/>
        </p:nvSpPr>
        <p:spPr bwMode="auto">
          <a:xfrm>
            <a:off x="357188" y="2276475"/>
            <a:ext cx="8429625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ru-RU" sz="3200" b="1" dirty="0"/>
              <a:t>О социальной поддержке молодых врачей, прибывших в 2011-2012 гг. на работу в медицинские учреждения, расположенные в сельской местности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 txBox="1">
            <a:spLocks noGrp="1"/>
          </p:cNvSpPr>
          <p:nvPr/>
        </p:nvSpPr>
        <p:spPr bwMode="auto">
          <a:xfrm>
            <a:off x="8388350" y="6381750"/>
            <a:ext cx="2984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795F8CB0-8557-4812-82FF-DD7FB4BC4FC5}" type="slidenum">
              <a:rPr lang="ru-RU" sz="1400">
                <a:latin typeface="+mn-lt"/>
              </a:rPr>
              <a:pPr algn="r">
                <a:defRPr/>
              </a:pPr>
              <a:t>2</a:t>
            </a:fld>
            <a:endParaRPr lang="ru-RU" sz="1400"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35038" y="116632"/>
            <a:ext cx="687732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2"/>
                </a:solidFill>
                <a:latin typeface="Tahoma" pitchFamily="34" charset="0"/>
                <a:ea typeface="+mj-ea"/>
                <a:cs typeface="Tahoma" pitchFamily="34" charset="0"/>
              </a:rPr>
              <a:t>Обеспеченность врачами в РТ</a:t>
            </a:r>
          </a:p>
          <a:p>
            <a:pPr>
              <a:defRPr/>
            </a:pPr>
            <a:endParaRPr lang="ru-RU" sz="2800" b="1" dirty="0">
              <a:solidFill>
                <a:schemeClr val="bg2"/>
              </a:solidFill>
              <a:latin typeface="Tahoma" pitchFamily="34" charset="0"/>
              <a:ea typeface="+mj-ea"/>
              <a:cs typeface="Tahoma" pitchFamily="34" charset="0"/>
            </a:endParaRPr>
          </a:p>
          <a:p>
            <a:pPr>
              <a:defRPr/>
            </a:pPr>
            <a:endParaRPr lang="ru-RU" sz="2800" b="1" dirty="0">
              <a:solidFill>
                <a:schemeClr val="bg2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8231" y="1304764"/>
            <a:ext cx="8784468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Обеспеченность на 10 тыс. населения:</a:t>
            </a:r>
          </a:p>
          <a:p>
            <a:r>
              <a:rPr lang="ru-RU" b="1" dirty="0" smtClean="0"/>
              <a:t>2010 г. – 32,9</a:t>
            </a:r>
          </a:p>
          <a:p>
            <a:r>
              <a:rPr lang="ru-RU" b="1" dirty="0" smtClean="0"/>
              <a:t>2011г. – 32,6</a:t>
            </a:r>
          </a:p>
          <a:p>
            <a:r>
              <a:rPr lang="ru-RU" b="1" dirty="0" smtClean="0"/>
              <a:t>2012г. – 32,2</a:t>
            </a:r>
          </a:p>
          <a:p>
            <a:r>
              <a:rPr lang="ru-RU" b="1" dirty="0" smtClean="0"/>
              <a:t>Средняя обеспеченность врачами в Российской </a:t>
            </a:r>
            <a:r>
              <a:rPr lang="ru-RU" b="1" dirty="0"/>
              <a:t>Федерации </a:t>
            </a:r>
          </a:p>
          <a:p>
            <a:r>
              <a:rPr lang="ru-RU" b="1" dirty="0" smtClean="0"/>
              <a:t>по состоянию на 01.01.2012 составляет 34,2 (01.01.12)</a:t>
            </a:r>
          </a:p>
          <a:p>
            <a:endParaRPr lang="ru-RU" b="1" dirty="0" smtClean="0"/>
          </a:p>
          <a:p>
            <a:r>
              <a:rPr lang="ru-RU" b="1" dirty="0" smtClean="0"/>
              <a:t>Лица пенсионного возраста среди врачей:</a:t>
            </a:r>
          </a:p>
          <a:p>
            <a:r>
              <a:rPr lang="ru-RU" b="1" dirty="0" smtClean="0"/>
              <a:t>2010 г. – 2698 чел. (21%);</a:t>
            </a:r>
          </a:p>
          <a:p>
            <a:r>
              <a:rPr lang="ru-RU" b="1" dirty="0" smtClean="0"/>
              <a:t>2011 г. – 2651 чел. (21%)</a:t>
            </a:r>
          </a:p>
          <a:p>
            <a:r>
              <a:rPr lang="ru-RU" b="1" dirty="0" smtClean="0"/>
              <a:t>2012 г. – 2698 чел. (22%)</a:t>
            </a:r>
          </a:p>
          <a:p>
            <a:endParaRPr lang="ru-RU" b="1" dirty="0" smtClean="0"/>
          </a:p>
          <a:p>
            <a:r>
              <a:rPr lang="ru-RU" b="1" dirty="0" smtClean="0"/>
              <a:t>Низкая обеспеченность кадрами </a:t>
            </a:r>
          </a:p>
          <a:p>
            <a:r>
              <a:rPr lang="ru-RU" b="1" dirty="0" smtClean="0"/>
              <a:t>за последние 3 года сохраняется в:</a:t>
            </a:r>
          </a:p>
          <a:p>
            <a:pPr marL="457200" indent="-457200">
              <a:buFontTx/>
              <a:buChar char="-"/>
            </a:pPr>
            <a:r>
              <a:rPr lang="ru-RU" b="1" dirty="0" smtClean="0"/>
              <a:t>Дрожжановском р-не;</a:t>
            </a:r>
          </a:p>
          <a:p>
            <a:pPr marL="457200" indent="-457200">
              <a:buFontTx/>
              <a:buChar char="-"/>
            </a:pPr>
            <a:r>
              <a:rPr lang="ru-RU" b="1" dirty="0" smtClean="0"/>
              <a:t>Аксубаевском р-не;</a:t>
            </a:r>
          </a:p>
          <a:p>
            <a:pPr marL="457200" indent="-457200">
              <a:buFontTx/>
              <a:buChar char="-"/>
            </a:pPr>
            <a:r>
              <a:rPr lang="ru-RU" b="1" dirty="0" smtClean="0"/>
              <a:t>Мензелинском р-не;</a:t>
            </a:r>
          </a:p>
          <a:p>
            <a:pPr marL="457200" indent="-457200">
              <a:buFontTx/>
              <a:buChar char="-"/>
            </a:pPr>
            <a:r>
              <a:rPr lang="ru-RU" b="1" dirty="0" smtClean="0"/>
              <a:t>Актанышском р-не;</a:t>
            </a:r>
          </a:p>
          <a:p>
            <a:pPr marL="457200" indent="-457200">
              <a:buFontTx/>
              <a:buChar char="-"/>
            </a:pPr>
            <a:r>
              <a:rPr lang="ru-RU" b="1" dirty="0" smtClean="0"/>
              <a:t>Черемшанском р-не.</a:t>
            </a:r>
            <a:endParaRPr lang="ru-RU" b="1" dirty="0"/>
          </a:p>
          <a:p>
            <a:pPr marL="457200" indent="-457200">
              <a:buFontTx/>
              <a:buChar char="-"/>
            </a:pP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88972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 txBox="1">
            <a:spLocks noGrp="1"/>
          </p:cNvSpPr>
          <p:nvPr/>
        </p:nvSpPr>
        <p:spPr bwMode="auto">
          <a:xfrm>
            <a:off x="8388350" y="6381750"/>
            <a:ext cx="2984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795F8CB0-8557-4812-82FF-DD7FB4BC4FC5}" type="slidenum">
              <a:rPr lang="ru-RU" sz="1400">
                <a:latin typeface="+mn-lt"/>
              </a:rPr>
              <a:pPr algn="r">
                <a:defRPr/>
              </a:pPr>
              <a:t>3</a:t>
            </a:fld>
            <a:endParaRPr lang="ru-RU" sz="1400"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35038" y="116632"/>
            <a:ext cx="687732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2"/>
                </a:solidFill>
                <a:latin typeface="Tahoma" pitchFamily="34" charset="0"/>
                <a:ea typeface="+mj-ea"/>
                <a:cs typeface="Tahoma" pitchFamily="34" charset="0"/>
              </a:rPr>
              <a:t>НОРМАТИВНО-ПРАВОВАЯ БАЗА:</a:t>
            </a:r>
            <a:endParaRPr lang="ru-RU" sz="2800" b="1" dirty="0">
              <a:solidFill>
                <a:schemeClr val="bg2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8231" y="1304764"/>
            <a:ext cx="87844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- Федеральный закон </a:t>
            </a:r>
            <a:r>
              <a:rPr lang="ru-RU" sz="2800" b="1" dirty="0"/>
              <a:t>от 30 ноября 2011г. №369-ФЗ «О внесении изменений в Федеральный закон «Об обязательном медицинском страховании</a:t>
            </a:r>
            <a:r>
              <a:rPr lang="ru-RU" sz="2800" b="1" dirty="0" smtClean="0"/>
              <a:t>»;</a:t>
            </a:r>
            <a:endParaRPr lang="en-US" sz="2800" b="1" dirty="0" smtClean="0"/>
          </a:p>
          <a:p>
            <a:endParaRPr lang="ru-RU" sz="2800" b="1" dirty="0"/>
          </a:p>
          <a:p>
            <a:r>
              <a:rPr lang="ru-RU" sz="2800" b="1" dirty="0"/>
              <a:t>- </a:t>
            </a:r>
            <a:r>
              <a:rPr lang="ru-RU" sz="2800" b="1" dirty="0" smtClean="0"/>
              <a:t>распоряжение </a:t>
            </a:r>
            <a:r>
              <a:rPr lang="ru-RU" sz="2800" b="1" dirty="0"/>
              <a:t>Правительства Российской Федерации от 22.12.2011 №2329-р</a:t>
            </a:r>
            <a:r>
              <a:rPr lang="ru-RU" sz="2800" b="1" dirty="0" smtClean="0"/>
              <a:t>;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endParaRPr lang="ru-RU" sz="2800" b="1" dirty="0"/>
          </a:p>
          <a:p>
            <a:r>
              <a:rPr lang="ru-RU" sz="2800" b="1" dirty="0"/>
              <a:t>- </a:t>
            </a:r>
            <a:r>
              <a:rPr lang="ru-RU" sz="2800" b="1" dirty="0" smtClean="0"/>
              <a:t>постановление </a:t>
            </a:r>
            <a:r>
              <a:rPr lang="ru-RU" sz="2800" b="1" dirty="0"/>
              <a:t>Кабинета Министров Республики Татарстан от 23.01.2012 №35 «О единовременных компенсационных выплатах»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3"/>
          <p:cNvSpPr txBox="1">
            <a:spLocks noChangeArrowheads="1"/>
          </p:cNvSpPr>
          <p:nvPr/>
        </p:nvSpPr>
        <p:spPr bwMode="auto">
          <a:xfrm>
            <a:off x="4284663" y="1412875"/>
            <a:ext cx="4608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935038" y="80963"/>
            <a:ext cx="5508625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 dirty="0" smtClean="0">
                <a:solidFill>
                  <a:schemeClr val="bg2"/>
                </a:solidFill>
                <a:latin typeface="Tahoma" pitchFamily="34" charset="0"/>
                <a:ea typeface="+mj-ea"/>
                <a:cs typeface="Tahoma" pitchFamily="34" charset="0"/>
              </a:rPr>
              <a:t>СОЦИАЛЬНАЯ ПОДДЕРЖКА </a:t>
            </a:r>
            <a:endParaRPr lang="ru-RU" sz="2800" b="1" dirty="0">
              <a:solidFill>
                <a:schemeClr val="bg2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16" name="Номер слайда 10"/>
          <p:cNvSpPr txBox="1">
            <a:spLocks noGrp="1"/>
          </p:cNvSpPr>
          <p:nvPr/>
        </p:nvSpPr>
        <p:spPr bwMode="auto">
          <a:xfrm>
            <a:off x="8388350" y="6381750"/>
            <a:ext cx="2984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42DC4000-0565-4A8D-B9B4-C88841413DC5}" type="slidenum">
              <a:rPr lang="ru-RU" sz="1400">
                <a:latin typeface="+mn-lt"/>
              </a:rPr>
              <a:pPr algn="r">
                <a:defRPr/>
              </a:pPr>
              <a:t>4</a:t>
            </a:fld>
            <a:endParaRPr lang="ru-RU" sz="1400"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4963" y="1385828"/>
            <a:ext cx="847183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Меры социальной поддержки в виде единовременных компенсационных выплат в размере </a:t>
            </a:r>
            <a:r>
              <a:rPr lang="ru-RU" sz="2800" b="1" dirty="0">
                <a:solidFill>
                  <a:srgbClr val="C00000"/>
                </a:solidFill>
              </a:rPr>
              <a:t>одного миллиона ста тысяч рублей </a:t>
            </a:r>
            <a:r>
              <a:rPr lang="ru-RU" sz="2800" b="1" dirty="0"/>
              <a:t>предоставляются медицинским работникам в возрасте до 35 лет, прибывшим в 2011-2012 годах после окончания образовательного учреждения высшего профессионального образования на работу в сельский населенный пункт</a:t>
            </a:r>
          </a:p>
        </p:txBody>
      </p:sp>
      <p:grpSp>
        <p:nvGrpSpPr>
          <p:cNvPr id="19" name="Group 230"/>
          <p:cNvGrpSpPr>
            <a:grpSpLocks/>
          </p:cNvGrpSpPr>
          <p:nvPr/>
        </p:nvGrpSpPr>
        <p:grpSpPr bwMode="auto">
          <a:xfrm>
            <a:off x="71438" y="6067425"/>
            <a:ext cx="900112" cy="790575"/>
            <a:chOff x="5057" y="3700"/>
            <a:chExt cx="703" cy="620"/>
          </a:xfrm>
        </p:grpSpPr>
        <p:pic>
          <p:nvPicPr>
            <p:cNvPr id="20" name="Picture 231" descr="Деньги (монеты стопкой)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" y="3700"/>
              <a:ext cx="703" cy="6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 Box 232"/>
            <p:cNvSpPr txBox="1">
              <a:spLocks noChangeArrowheads="1"/>
            </p:cNvSpPr>
            <p:nvPr/>
          </p:nvSpPr>
          <p:spPr bwMode="auto">
            <a:xfrm>
              <a:off x="5329" y="4020"/>
              <a:ext cx="408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ru-RU" b="1">
                <a:solidFill>
                  <a:srgbClr val="985A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9"/>
          <p:cNvSpPr>
            <a:spLocks noChangeArrowheads="1"/>
          </p:cNvSpPr>
          <p:nvPr/>
        </p:nvSpPr>
        <p:spPr bwMode="auto">
          <a:xfrm>
            <a:off x="4067175" y="1844675"/>
            <a:ext cx="4824413" cy="13684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00113" y="80963"/>
            <a:ext cx="5903912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 dirty="0" smtClean="0">
                <a:solidFill>
                  <a:schemeClr val="bg2"/>
                </a:solidFill>
                <a:latin typeface="Tahoma" pitchFamily="34" charset="0"/>
                <a:ea typeface="+mj-ea"/>
                <a:cs typeface="Tahoma" pitchFamily="34" charset="0"/>
              </a:rPr>
              <a:t>Трудоустройство </a:t>
            </a:r>
          </a:p>
          <a:p>
            <a:pPr>
              <a:spcBef>
                <a:spcPct val="50000"/>
              </a:spcBef>
              <a:defRPr/>
            </a:pPr>
            <a:endParaRPr lang="ru-RU" b="1" dirty="0">
              <a:solidFill>
                <a:schemeClr val="bg2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19" name="Номер слайда 10"/>
          <p:cNvSpPr txBox="1">
            <a:spLocks noGrp="1"/>
          </p:cNvSpPr>
          <p:nvPr/>
        </p:nvSpPr>
        <p:spPr bwMode="auto">
          <a:xfrm>
            <a:off x="8388350" y="6381750"/>
            <a:ext cx="2984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FC3CBC73-E7DA-4313-99E5-F28580151DDD}" type="slidenum">
              <a:rPr lang="ru-RU" sz="1400">
                <a:latin typeface="+mn-lt"/>
              </a:rPr>
              <a:pPr algn="r">
                <a:defRPr/>
              </a:pPr>
              <a:t>5</a:t>
            </a:fld>
            <a:endParaRPr lang="ru-RU" sz="140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7524" y="1575455"/>
            <a:ext cx="800323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- </a:t>
            </a:r>
            <a:r>
              <a:rPr lang="ru-RU" sz="2000" dirty="0"/>
              <a:t>врач терапевт – 22 чел;</a:t>
            </a:r>
          </a:p>
          <a:p>
            <a:r>
              <a:rPr lang="ru-RU" sz="2000" dirty="0"/>
              <a:t>- врач педиатр – 16 чел;</a:t>
            </a:r>
          </a:p>
          <a:p>
            <a:r>
              <a:rPr lang="ru-RU" sz="2000" dirty="0"/>
              <a:t>- врач общей практики – 11чел;</a:t>
            </a:r>
          </a:p>
          <a:p>
            <a:r>
              <a:rPr lang="ru-RU" sz="2000" dirty="0"/>
              <a:t>- врач хирург – 7 чел.;</a:t>
            </a:r>
          </a:p>
          <a:p>
            <a:r>
              <a:rPr lang="ru-RU" sz="2000" dirty="0"/>
              <a:t>- врач акушер-гинеколог – 4 чел;</a:t>
            </a:r>
          </a:p>
          <a:p>
            <a:r>
              <a:rPr lang="ru-RU" sz="2000" dirty="0"/>
              <a:t>- врач невролог – 3 чел.;</a:t>
            </a:r>
          </a:p>
          <a:p>
            <a:r>
              <a:rPr lang="ru-RU" sz="2000" dirty="0"/>
              <a:t>- врач офтальмолог– 3 чел.;</a:t>
            </a:r>
          </a:p>
          <a:p>
            <a:r>
              <a:rPr lang="ru-RU" sz="2000" dirty="0"/>
              <a:t>- врач стоматолог– 3 чел.; </a:t>
            </a:r>
          </a:p>
          <a:p>
            <a:r>
              <a:rPr lang="ru-RU" sz="2000" dirty="0"/>
              <a:t>- врач </a:t>
            </a:r>
            <a:r>
              <a:rPr lang="ru-RU" sz="2000" dirty="0" err="1"/>
              <a:t>дерматовенеролог</a:t>
            </a:r>
            <a:r>
              <a:rPr lang="ru-RU" sz="2000" dirty="0"/>
              <a:t>– 3 чел.;</a:t>
            </a:r>
          </a:p>
          <a:p>
            <a:r>
              <a:rPr lang="ru-RU" sz="2000" dirty="0"/>
              <a:t>- врач психиатр – 2 чел;</a:t>
            </a:r>
          </a:p>
          <a:p>
            <a:r>
              <a:rPr lang="ru-RU" sz="2000" dirty="0"/>
              <a:t>- врач ультразвуковой диагностики – 2 чел.;</a:t>
            </a:r>
          </a:p>
          <a:p>
            <a:r>
              <a:rPr lang="ru-RU" sz="2000" dirty="0"/>
              <a:t>- врач травматолог – 1чел.;</a:t>
            </a:r>
          </a:p>
          <a:p>
            <a:r>
              <a:rPr lang="ru-RU" sz="2000" dirty="0"/>
              <a:t>- врач травматолог-ортопед– 1чел.;</a:t>
            </a:r>
          </a:p>
          <a:p>
            <a:r>
              <a:rPr lang="ru-RU" sz="2000" dirty="0"/>
              <a:t>- врач инфекционист – 1чел.;</a:t>
            </a:r>
          </a:p>
          <a:p>
            <a:r>
              <a:rPr lang="ru-RU" sz="2000" dirty="0"/>
              <a:t>- врач эпидемиолог – 1чел.;</a:t>
            </a:r>
          </a:p>
          <a:p>
            <a:r>
              <a:rPr lang="ru-RU" sz="2000" dirty="0"/>
              <a:t>- врач анестезиолог- реаниматолог – 1чел.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08" y="90404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По состоянию на 09.08.2012 на работу в медицинские учреждения, расположенные в сельской местности, трудоустроено 81 врач по специальностям: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52399"/>
            <a:ext cx="4812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55600">
              <a:defRPr/>
            </a:pPr>
            <a:r>
              <a:rPr lang="ru-RU" sz="2800" b="1" dirty="0" smtClean="0">
                <a:solidFill>
                  <a:schemeClr val="bg2"/>
                </a:solidFill>
                <a:latin typeface="Tahoma" pitchFamily="34" charset="0"/>
                <a:ea typeface="+mj-ea"/>
                <a:cs typeface="Tahoma" pitchFamily="34" charset="0"/>
              </a:rPr>
              <a:t>Положительный </a:t>
            </a:r>
            <a:r>
              <a:rPr lang="ru-RU" sz="2800" b="1" dirty="0">
                <a:solidFill>
                  <a:schemeClr val="bg2"/>
                </a:solidFill>
                <a:latin typeface="Tahoma" pitchFamily="34" charset="0"/>
                <a:ea typeface="+mj-ea"/>
                <a:cs typeface="Tahoma" pitchFamily="34" charset="0"/>
              </a:rPr>
              <a:t>опыт </a:t>
            </a:r>
          </a:p>
        </p:txBody>
      </p:sp>
      <p:sp>
        <p:nvSpPr>
          <p:cNvPr id="12" name="Номер слайда 10"/>
          <p:cNvSpPr txBox="1">
            <a:spLocks noGrp="1"/>
          </p:cNvSpPr>
          <p:nvPr/>
        </p:nvSpPr>
        <p:spPr bwMode="auto">
          <a:xfrm>
            <a:off x="8388350" y="6381750"/>
            <a:ext cx="2984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DD8D0C71-B83F-4853-B226-0D4AB4D0595B}" type="slidenum">
              <a:rPr lang="ru-RU" sz="1400">
                <a:latin typeface="+mn-lt"/>
              </a:rPr>
              <a:pPr algn="r">
                <a:defRPr/>
              </a:pPr>
              <a:t>6</a:t>
            </a:fld>
            <a:endParaRPr lang="ru-RU" sz="1400"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1494" y="1160749"/>
            <a:ext cx="743488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Активная работа по привлечению молодых специалистов на селе </a:t>
            </a:r>
            <a:r>
              <a:rPr lang="ru-RU" sz="2800" b="1" dirty="0" smtClean="0"/>
              <a:t>ведется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Высокогорском   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11</a:t>
            </a:r>
            <a:r>
              <a:rPr lang="ru-RU" sz="2800" b="1" dirty="0" smtClean="0"/>
              <a:t> </a:t>
            </a:r>
            <a:r>
              <a:rPr lang="ru-RU" sz="2800" b="1" dirty="0"/>
              <a:t>чел.,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Сармановском                          </a:t>
            </a:r>
            <a:r>
              <a:rPr lang="ru-RU" sz="2800" b="1" dirty="0">
                <a:solidFill>
                  <a:srgbClr val="C00000"/>
                </a:solidFill>
              </a:rPr>
              <a:t>9</a:t>
            </a:r>
            <a:r>
              <a:rPr lang="ru-RU" sz="2800" b="1" dirty="0"/>
              <a:t> чел., 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Пестречинском     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7</a:t>
            </a:r>
            <a:r>
              <a:rPr lang="ru-RU" sz="2800" b="1" dirty="0" smtClean="0"/>
              <a:t> </a:t>
            </a:r>
            <a:r>
              <a:rPr lang="ru-RU" sz="2800" b="1" dirty="0"/>
              <a:t>чел., </a:t>
            </a:r>
          </a:p>
          <a:p>
            <a:pPr>
              <a:lnSpc>
                <a:spcPct val="150000"/>
              </a:lnSpc>
            </a:pPr>
            <a:r>
              <a:rPr lang="ru-RU" sz="2800" b="1" dirty="0" err="1" smtClean="0"/>
              <a:t>Дрожжановскиом</a:t>
            </a:r>
            <a:r>
              <a:rPr lang="ru-RU" sz="2800" b="1" dirty="0" smtClean="0"/>
              <a:t>  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6</a:t>
            </a:r>
            <a:r>
              <a:rPr lang="ru-RU" sz="2800" b="1" dirty="0" smtClean="0"/>
              <a:t> </a:t>
            </a:r>
            <a:r>
              <a:rPr lang="ru-RU" sz="2800" b="1" dirty="0"/>
              <a:t>чел., </a:t>
            </a:r>
            <a:endParaRPr lang="ru-RU" sz="2800" b="1" dirty="0" smtClean="0"/>
          </a:p>
          <a:p>
            <a:pPr>
              <a:lnSpc>
                <a:spcPct val="150000"/>
              </a:lnSpc>
            </a:pPr>
            <a:r>
              <a:rPr lang="ru-RU" sz="2800" b="1" dirty="0" smtClean="0"/>
              <a:t>Альметьевском                        </a:t>
            </a:r>
            <a:r>
              <a:rPr lang="ru-RU" sz="2800" b="1" dirty="0">
                <a:solidFill>
                  <a:srgbClr val="C00000"/>
                </a:solidFill>
              </a:rPr>
              <a:t>5</a:t>
            </a:r>
            <a:r>
              <a:rPr lang="ru-RU" sz="2800" b="1" dirty="0"/>
              <a:t> чел.,</a:t>
            </a:r>
          </a:p>
          <a:p>
            <a:pPr>
              <a:lnSpc>
                <a:spcPct val="150000"/>
              </a:lnSpc>
            </a:pPr>
            <a:r>
              <a:rPr lang="ru-RU" sz="2800" b="1" dirty="0" smtClean="0"/>
              <a:t>Верхнеуслонском                    </a:t>
            </a:r>
            <a:r>
              <a:rPr lang="ru-RU" sz="2800" b="1" dirty="0" smtClean="0">
                <a:solidFill>
                  <a:srgbClr val="C00000"/>
                </a:solidFill>
              </a:rPr>
              <a:t>5</a:t>
            </a:r>
            <a:r>
              <a:rPr lang="ru-RU" sz="2800" b="1" dirty="0" smtClean="0"/>
              <a:t> </a:t>
            </a:r>
            <a:r>
              <a:rPr lang="ru-RU" sz="2800" b="1" dirty="0"/>
              <a:t>чел.,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3"/>
          <p:cNvSpPr txBox="1">
            <a:spLocks noChangeArrowheads="1"/>
          </p:cNvSpPr>
          <p:nvPr/>
        </p:nvSpPr>
        <p:spPr bwMode="auto">
          <a:xfrm>
            <a:off x="4284663" y="1412875"/>
            <a:ext cx="4608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2291" name="AutoShape 9"/>
          <p:cNvSpPr>
            <a:spLocks noChangeArrowheads="1"/>
          </p:cNvSpPr>
          <p:nvPr/>
        </p:nvSpPr>
        <p:spPr bwMode="auto">
          <a:xfrm>
            <a:off x="250825" y="1844675"/>
            <a:ext cx="8640763" cy="13684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</p:txBody>
      </p:sp>
      <p:sp>
        <p:nvSpPr>
          <p:cNvPr id="12292" name="Rectangle 9"/>
          <p:cNvSpPr>
            <a:spLocks noChangeArrowheads="1"/>
          </p:cNvSpPr>
          <p:nvPr/>
        </p:nvSpPr>
        <p:spPr bwMode="auto">
          <a:xfrm>
            <a:off x="0" y="2309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08063" y="158750"/>
            <a:ext cx="70929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/>
              <a:t> </a:t>
            </a:r>
            <a:r>
              <a:rPr lang="ru-RU" sz="2400" b="1" dirty="0" smtClean="0">
                <a:solidFill>
                  <a:schemeClr val="bg2"/>
                </a:solidFill>
                <a:latin typeface="Tahoma" pitchFamily="34" charset="0"/>
                <a:ea typeface="+mj-ea"/>
                <a:cs typeface="Tahoma" pitchFamily="34" charset="0"/>
              </a:rPr>
              <a:t>Требует работы</a:t>
            </a:r>
            <a:endParaRPr lang="ru-RU" sz="2400" b="1" dirty="0">
              <a:solidFill>
                <a:schemeClr val="bg2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15" name="Номер слайда 10"/>
          <p:cNvSpPr txBox="1">
            <a:spLocks noGrp="1"/>
          </p:cNvSpPr>
          <p:nvPr/>
        </p:nvSpPr>
        <p:spPr bwMode="auto">
          <a:xfrm>
            <a:off x="8388350" y="6381750"/>
            <a:ext cx="2984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18B0D253-E893-4349-8D90-8FB498A2C3B3}" type="slidenum">
              <a:rPr lang="ru-RU" sz="1400">
                <a:latin typeface="+mn-lt"/>
              </a:rPr>
              <a:pPr algn="r">
                <a:defRPr/>
              </a:pPr>
              <a:t>7</a:t>
            </a:fld>
            <a:endParaRPr lang="ru-RU" sz="140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11772" y="1779588"/>
            <a:ext cx="716479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</a:t>
            </a:r>
            <a:r>
              <a:rPr lang="ru-RU" sz="2400" b="1" dirty="0"/>
              <a:t>                  </a:t>
            </a:r>
            <a:r>
              <a:rPr lang="ru-RU" sz="2400" b="1" dirty="0" err="1" smtClean="0"/>
              <a:t>Аксубаевский</a:t>
            </a:r>
            <a:endParaRPr lang="ru-RU" sz="2400" b="1" dirty="0" smtClean="0"/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              </a:t>
            </a:r>
            <a:r>
              <a:rPr lang="ru-RU" sz="2400" b="1" dirty="0" err="1" smtClean="0"/>
              <a:t>Агрызский</a:t>
            </a:r>
            <a:endParaRPr lang="ru-RU" sz="2400" b="1" dirty="0"/>
          </a:p>
          <a:p>
            <a:r>
              <a:rPr lang="ru-RU" sz="2400" b="1" dirty="0" smtClean="0"/>
              <a:t>                      Нурлатский</a:t>
            </a:r>
          </a:p>
          <a:p>
            <a:r>
              <a:rPr lang="ru-RU" sz="2400" b="1" dirty="0" smtClean="0"/>
              <a:t>                      Мензелинский</a:t>
            </a:r>
            <a:endParaRPr lang="ru-RU" sz="2400" b="1" dirty="0"/>
          </a:p>
          <a:p>
            <a:r>
              <a:rPr lang="ru-RU" sz="2400" b="1" dirty="0"/>
              <a:t> </a:t>
            </a:r>
            <a:r>
              <a:rPr lang="ru-RU" sz="2400" b="1" dirty="0" smtClean="0"/>
              <a:t>                     </a:t>
            </a:r>
            <a:r>
              <a:rPr lang="ru-RU" sz="2400" b="1" dirty="0" err="1" smtClean="0"/>
              <a:t>Кукморский</a:t>
            </a:r>
            <a:endParaRPr lang="ru-RU" sz="2400" b="1" dirty="0"/>
          </a:p>
          <a:p>
            <a:r>
              <a:rPr lang="ru-RU" sz="2400" b="1" dirty="0" smtClean="0"/>
              <a:t>                      Буинский</a:t>
            </a:r>
            <a:endParaRPr lang="ru-RU" sz="2400" b="1" dirty="0"/>
          </a:p>
          <a:p>
            <a:r>
              <a:rPr lang="ru-RU" sz="2400" b="1" dirty="0" smtClean="0"/>
              <a:t>                      </a:t>
            </a:r>
            <a:r>
              <a:rPr lang="ru-RU" sz="2400" b="1" dirty="0" err="1" smtClean="0"/>
              <a:t>Мамадышский</a:t>
            </a:r>
            <a:endParaRPr lang="ru-RU" sz="2400" b="1" dirty="0"/>
          </a:p>
          <a:p>
            <a:r>
              <a:rPr lang="ru-RU" sz="2400" b="1" dirty="0" smtClean="0"/>
              <a:t>                      </a:t>
            </a:r>
            <a:r>
              <a:rPr lang="ru-RU" sz="2400" b="1" dirty="0" err="1" smtClean="0"/>
              <a:t>Азнакаевский</a:t>
            </a:r>
            <a:endParaRPr lang="ru-RU" sz="2400" b="1" dirty="0"/>
          </a:p>
          <a:p>
            <a:r>
              <a:rPr lang="ru-RU" sz="2400" b="1" dirty="0" smtClean="0"/>
              <a:t>                      </a:t>
            </a:r>
            <a:r>
              <a:rPr lang="ru-RU" sz="2400" b="1" dirty="0" err="1" smtClean="0"/>
              <a:t>Балтасинский</a:t>
            </a:r>
            <a:endParaRPr lang="ru-RU" sz="2400" b="1" dirty="0"/>
          </a:p>
          <a:p>
            <a:r>
              <a:rPr lang="ru-RU" sz="2400" b="1" dirty="0" smtClean="0"/>
              <a:t>                      </a:t>
            </a:r>
            <a:r>
              <a:rPr lang="ru-RU" sz="2400" b="1" dirty="0" err="1" smtClean="0"/>
              <a:t>Бавлинский</a:t>
            </a:r>
            <a:endParaRPr lang="ru-RU" sz="2400" b="1" dirty="0"/>
          </a:p>
          <a:p>
            <a:r>
              <a:rPr lang="ru-RU" sz="2400" b="1" dirty="0" smtClean="0"/>
              <a:t>                      Спасский</a:t>
            </a:r>
            <a:endParaRPr lang="ru-RU" sz="2400" b="1" dirty="0"/>
          </a:p>
          <a:p>
            <a:r>
              <a:rPr lang="ru-RU" sz="2400" b="1" dirty="0" smtClean="0"/>
              <a:t>                      Лениногорский</a:t>
            </a:r>
            <a:endParaRPr lang="ru-RU" sz="2400" b="1" dirty="0"/>
          </a:p>
          <a:p>
            <a:r>
              <a:rPr lang="ru-RU" sz="2400" b="1" dirty="0" smtClean="0"/>
              <a:t>                     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1204" y="996066"/>
            <a:ext cx="89066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Районы республики не </a:t>
            </a:r>
            <a:r>
              <a:rPr lang="ru-RU" sz="2400" b="1" dirty="0" smtClean="0"/>
              <a:t>использующие возможности привлечения молодых </a:t>
            </a:r>
            <a:r>
              <a:rPr lang="ru-RU" sz="2400" b="1" dirty="0"/>
              <a:t>специалистов </a:t>
            </a:r>
            <a:r>
              <a:rPr lang="ru-RU" sz="2000" b="1" dirty="0" smtClean="0"/>
              <a:t>: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3"/>
          <p:cNvSpPr txBox="1">
            <a:spLocks noChangeArrowheads="1"/>
          </p:cNvSpPr>
          <p:nvPr/>
        </p:nvSpPr>
        <p:spPr bwMode="auto">
          <a:xfrm>
            <a:off x="4284663" y="1412875"/>
            <a:ext cx="46085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ru-RU"/>
          </a:p>
        </p:txBody>
      </p:sp>
      <p:sp>
        <p:nvSpPr>
          <p:cNvPr id="12291" name="AutoShape 9"/>
          <p:cNvSpPr>
            <a:spLocks noChangeArrowheads="1"/>
          </p:cNvSpPr>
          <p:nvPr/>
        </p:nvSpPr>
        <p:spPr bwMode="auto">
          <a:xfrm>
            <a:off x="250825" y="1844675"/>
            <a:ext cx="8640763" cy="1368425"/>
          </a:xfrm>
          <a:prstGeom prst="roundRect">
            <a:avLst>
              <a:gd name="adj" fmla="val 16667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0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  <a:p>
            <a:pPr algn="ctr" eaLnBrk="0" hangingPunct="0"/>
            <a:endParaRPr lang="ru-RU" sz="2000">
              <a:latin typeface="Tahoma" pitchFamily="34" charset="0"/>
            </a:endParaRPr>
          </a:p>
        </p:txBody>
      </p:sp>
      <p:sp>
        <p:nvSpPr>
          <p:cNvPr id="12292" name="Rectangle 9"/>
          <p:cNvSpPr>
            <a:spLocks noChangeArrowheads="1"/>
          </p:cNvSpPr>
          <p:nvPr/>
        </p:nvSpPr>
        <p:spPr bwMode="auto">
          <a:xfrm>
            <a:off x="0" y="230981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008063" y="158750"/>
            <a:ext cx="709295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ru-RU" b="1" dirty="0"/>
              <a:t> </a:t>
            </a:r>
            <a:endParaRPr lang="ru-RU" sz="2400" b="1" dirty="0">
              <a:solidFill>
                <a:schemeClr val="bg2"/>
              </a:solidFill>
              <a:latin typeface="Tahoma" pitchFamily="34" charset="0"/>
              <a:ea typeface="+mj-ea"/>
              <a:cs typeface="Tahoma" pitchFamily="34" charset="0"/>
            </a:endParaRPr>
          </a:p>
        </p:txBody>
      </p:sp>
      <p:sp>
        <p:nvSpPr>
          <p:cNvPr id="15" name="Номер слайда 10"/>
          <p:cNvSpPr txBox="1">
            <a:spLocks noGrp="1"/>
          </p:cNvSpPr>
          <p:nvPr/>
        </p:nvSpPr>
        <p:spPr bwMode="auto">
          <a:xfrm>
            <a:off x="8388350" y="6381750"/>
            <a:ext cx="29845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r">
              <a:defRPr/>
            </a:pPr>
            <a:fld id="{18B0D253-E893-4349-8D90-8FB498A2C3B3}" type="slidenum">
              <a:rPr lang="ru-RU" sz="1400">
                <a:latin typeface="+mn-lt"/>
              </a:rPr>
              <a:pPr algn="r">
                <a:defRPr/>
              </a:pPr>
              <a:t>8</a:t>
            </a:fld>
            <a:endParaRPr lang="ru-RU" sz="1400"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11772" y="1779588"/>
            <a:ext cx="71647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    </a:t>
            </a:r>
            <a:r>
              <a:rPr lang="ru-RU" sz="2400" b="1" dirty="0"/>
              <a:t>                 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8666" y="3969060"/>
            <a:ext cx="89066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Спасибо за внимание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60523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431</Words>
  <Application>Microsoft Office PowerPoint</Application>
  <PresentationFormat>Экран (4:3)</PresentationFormat>
  <Paragraphs>99</Paragraphs>
  <Slides>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505.ru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worker</dc:creator>
  <cp:lastModifiedBy>Альбина Хатыпова</cp:lastModifiedBy>
  <cp:revision>106</cp:revision>
  <cp:lastPrinted>2012-08-10T12:13:22Z</cp:lastPrinted>
  <dcterms:created xsi:type="dcterms:W3CDTF">2009-03-16T08:12:13Z</dcterms:created>
  <dcterms:modified xsi:type="dcterms:W3CDTF">2012-08-10T12:14:49Z</dcterms:modified>
</cp:coreProperties>
</file>